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666" r:id="rId2"/>
    <p:sldId id="506" r:id="rId3"/>
    <p:sldId id="667" r:id="rId4"/>
    <p:sldId id="668" r:id="rId5"/>
    <p:sldId id="678" r:id="rId6"/>
    <p:sldId id="669" r:id="rId7"/>
    <p:sldId id="670" r:id="rId8"/>
    <p:sldId id="674" r:id="rId9"/>
    <p:sldId id="671" r:id="rId10"/>
    <p:sldId id="676" r:id="rId11"/>
    <p:sldId id="672" r:id="rId12"/>
    <p:sldId id="687" r:id="rId13"/>
    <p:sldId id="688" r:id="rId14"/>
    <p:sldId id="684" r:id="rId15"/>
    <p:sldId id="685" r:id="rId16"/>
    <p:sldId id="673" r:id="rId17"/>
    <p:sldId id="679" r:id="rId18"/>
    <p:sldId id="680" r:id="rId19"/>
    <p:sldId id="681" r:id="rId20"/>
    <p:sldId id="682" r:id="rId21"/>
    <p:sldId id="683" r:id="rId22"/>
    <p:sldId id="677" r:id="rId23"/>
    <p:sldId id="56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gina" initials="R" lastIdx="19" clrIdx="0"/>
  <p:cmAuthor id="1" name="Wehler" initials="W" lastIdx="7" clrIdx="1"/>
  <p:cmAuthor id="2" name="imbio" initials="i" lastIdx="1" clrIdx="2">
    <p:extLst/>
  </p:cmAuthor>
  <p:cmAuthor id="3" name="Doermann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1F1F"/>
    <a:srgbClr val="FFFFFF"/>
    <a:srgbClr val="76A34D"/>
    <a:srgbClr val="7F7F7F"/>
    <a:srgbClr val="A9D18E"/>
    <a:srgbClr val="5B9B21"/>
    <a:srgbClr val="992121"/>
    <a:srgbClr val="BE422C"/>
    <a:srgbClr val="94BA21"/>
    <a:srgbClr val="579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0" autoAdjust="0"/>
    <p:restoredTop sz="95256" autoAdjust="0"/>
  </p:normalViewPr>
  <p:slideViewPr>
    <p:cSldViewPr snapToObjects="1">
      <p:cViewPr varScale="1">
        <p:scale>
          <a:sx n="89" d="100"/>
          <a:sy n="89" d="100"/>
        </p:scale>
        <p:origin x="1605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11AA0-ABBD-43A1-86A6-31C5F7B251D3}" type="datetimeFigureOut">
              <a:rPr lang="en-GB" smtClean="0"/>
              <a:pPr/>
              <a:t>09/01/2019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EB586-5D7C-4D39-B803-2FFB5F05507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98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7D573-9907-4638-A715-EFC676BC90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A64E0-987A-4BD2-A069-5845AC82CBF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Computes the distance map from a binary image processor, by specifying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weights and normalization.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is computed for each foreground (white) pixel, as the chamfer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to the nearest background (black) pixel.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39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62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AB8D-7C3E-46F8-898A-2FFD67D0441C}" type="datetime1">
              <a:rPr lang="en-GB" smtClean="0"/>
              <a:t>09/01/2019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510A-63F1-46F9-8AE3-252E153FCC63}" type="datetime1">
              <a:rPr lang="en-GB" smtClean="0"/>
              <a:t>09/01/2019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C1E25-F36A-464D-8792-CCD0C9D6FC9D}" type="datetime1">
              <a:rPr lang="en-GB" smtClean="0"/>
              <a:t>09/01/2019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1pPr>
            <a:lvl2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2pPr>
            <a:lvl3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3pPr>
            <a:lvl4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4pPr>
            <a:lvl5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9316-7928-423B-BF9B-7085B495E31F}" type="datetime1">
              <a:rPr lang="en-GB" smtClean="0"/>
              <a:t>09/01/2019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80971" y="6492875"/>
            <a:ext cx="556322" cy="365125"/>
          </a:xfrm>
        </p:spPr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24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E92038-E93F-441E-A664-E9581F105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86D3-4F34-45DF-96CB-512FA4252147}" type="datetime1">
              <a:rPr lang="en-GB" smtClean="0"/>
              <a:t>09/01/2019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9C17-70EA-43DB-BA1B-461973BF7F11}" type="datetime1">
              <a:rPr lang="en-GB" smtClean="0"/>
              <a:t>09/01/2019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919C-A28B-459B-91A0-4CEDD1CB6F8D}" type="datetime1">
              <a:rPr lang="en-GB" smtClean="0"/>
              <a:t>09/01/2019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18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F7101D-A8D8-44CC-9F90-3797273208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D5D0-8CF3-463D-A9BE-F8CDED83A4E8}" type="datetime1">
              <a:rPr lang="en-GB" smtClean="0"/>
              <a:t>09/01/2019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FC61-63BD-43D8-B527-BF260B53CA8B}" type="datetime1">
              <a:rPr lang="en-GB" smtClean="0"/>
              <a:t>09/01/2019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6932-BE81-4185-B857-AF531A027ABE}" type="datetime1">
              <a:rPr lang="en-GB" smtClean="0"/>
              <a:t>09/01/2019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rot="16200000">
            <a:off x="1143000" y="-1143000"/>
            <a:ext cx="6858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2A5054-FF11-403C-A864-0DEA2846B8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1" y="9468"/>
            <a:ext cx="705951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F4445-99D6-4F81-A339-771B23EF261C}" type="datetime1">
              <a:rPr lang="en-GB" smtClean="0"/>
              <a:t>09/01/2019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136904" cy="18421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600" dirty="0" err="1">
                <a:latin typeface="Lucida Sans" panose="020B0602030504020204" pitchFamily="34" charset="0"/>
              </a:rPr>
              <a:t>Programming</a:t>
            </a:r>
            <a:r>
              <a:rPr lang="de-DE" sz="3600" dirty="0">
                <a:latin typeface="Lucida Sans" panose="020B0602030504020204" pitchFamily="34" charset="0"/>
              </a:rPr>
              <a:t> Project 03</a:t>
            </a:r>
            <a:endParaRPr lang="de-DE" sz="3600" i="1" dirty="0">
              <a:latin typeface="Lucida Sans" panose="020B0602030504020204" pitchFamily="34" charset="0"/>
            </a:endParaRP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67544" y="3284984"/>
            <a:ext cx="8136904" cy="1359632"/>
          </a:xfrm>
        </p:spPr>
        <p:txBody>
          <a:bodyPr>
            <a:normAutofit/>
          </a:bodyPr>
          <a:lstStyle/>
          <a:p>
            <a:r>
              <a:rPr lang="de-DE" sz="2800" dirty="0"/>
              <a:t>Christine Robinson, </a:t>
            </a:r>
            <a:r>
              <a:rPr lang="de-DE" sz="2800" dirty="0" err="1"/>
              <a:t>Francèl</a:t>
            </a:r>
            <a:r>
              <a:rPr lang="de-DE" sz="2800" dirty="0"/>
              <a:t> Lamprecht, Regina Wehler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D45C89B-3ED5-4CB4-BF93-18C9E0BF723D}"/>
              </a:ext>
            </a:extLst>
          </p:cNvPr>
          <p:cNvGrpSpPr/>
          <p:nvPr/>
        </p:nvGrpSpPr>
        <p:grpSpPr>
          <a:xfrm>
            <a:off x="2072928" y="5813581"/>
            <a:ext cx="4998144" cy="720000"/>
            <a:chOff x="2483768" y="5805264"/>
            <a:chExt cx="4998144" cy="7200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8D96929-7CE9-4DBE-8F02-0E7F5AB6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05264"/>
              <a:ext cx="2909912" cy="72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A16CE8A-ADE7-4BF8-90DB-C30A3063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5805264"/>
              <a:ext cx="1866091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2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7200800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>
            <a:off x="3591525" y="4818716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>
            <a:off x="3760177" y="4114592"/>
            <a:ext cx="987065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Particle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Analyzer</a:t>
            </a:r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E8472E73-2AF4-4735-8470-8CCCE182A7F3}"/>
              </a:ext>
            </a:extLst>
          </p:cNvPr>
          <p:cNvSpPr/>
          <p:nvPr/>
        </p:nvSpPr>
        <p:spPr>
          <a:xfrm>
            <a:off x="4775767" y="4818716"/>
            <a:ext cx="900000" cy="288032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765DE428-33D2-494A-8D70-4E5825E96A65}"/>
              </a:ext>
            </a:extLst>
          </p:cNvPr>
          <p:cNvSpPr/>
          <p:nvPr/>
        </p:nvSpPr>
        <p:spPr>
          <a:xfrm rot="2706972">
            <a:off x="4606229" y="5137375"/>
            <a:ext cx="1080000" cy="288032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8B7AAC83-07CD-46BA-A640-BD7BB0AADCC4}"/>
              </a:ext>
            </a:extLst>
          </p:cNvPr>
          <p:cNvSpPr/>
          <p:nvPr/>
        </p:nvSpPr>
        <p:spPr>
          <a:xfrm rot="19411176">
            <a:off x="4615458" y="4513925"/>
            <a:ext cx="1080000" cy="288032"/>
          </a:xfrm>
          <a:prstGeom prst="rightArrow">
            <a:avLst/>
          </a:prstGeom>
          <a:solidFill>
            <a:srgbClr val="FF1F1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5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87775D4B-451A-47A8-82E4-42C6B9F0D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967694"/>
              </p:ext>
            </p:extLst>
          </p:nvPr>
        </p:nvGraphicFramePr>
        <p:xfrm>
          <a:off x="457200" y="3511382"/>
          <a:ext cx="8229600" cy="2966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98501716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652520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Particle</a:t>
                      </a:r>
                      <a:r>
                        <a:rPr lang="de-DE" dirty="0"/>
                        <a:t> Analyzer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Information (in CSV </a:t>
                      </a:r>
                      <a:r>
                        <a:rPr lang="de-DE" dirty="0" err="1"/>
                        <a:t>output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1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5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Centroid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pos_x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pos_y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0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Shape </a:t>
                      </a:r>
                      <a:r>
                        <a:rPr lang="de-DE" dirty="0" err="1"/>
                        <a:t>descriptors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roundness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Integrated </a:t>
                      </a:r>
                      <a:r>
                        <a:rPr lang="de-DE" dirty="0" err="1"/>
                        <a:t>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brightness_sum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48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Mean </a:t>
                      </a:r>
                      <a:r>
                        <a:rPr lang="de-DE" dirty="0" err="1"/>
                        <a:t>gray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brightness_average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9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Bounding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rectangle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width_to_height_ratio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26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Feret‘s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feret_min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feret_max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feret_ratio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286667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24B13D-E047-412C-8EBC-F06F8D93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2B231F-8BB0-41AD-BA2E-B4CB41F7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</a:t>
            </a:r>
            <a:r>
              <a:rPr lang="de-DE" dirty="0"/>
              <a:t> Analyzer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C065D23-CF3E-4684-AB1D-1CDB1F858C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" y="1052736"/>
            <a:ext cx="2026195" cy="2160000"/>
          </a:xfrm>
          <a:prstGeom prst="rect">
            <a:avLst/>
          </a:prstGeom>
        </p:spPr>
      </p:pic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681F91BD-3EF2-49CD-A07D-CC9A7D7E5510}"/>
              </a:ext>
            </a:extLst>
          </p:cNvPr>
          <p:cNvSpPr txBox="1">
            <a:spLocks/>
          </p:cNvSpPr>
          <p:nvPr/>
        </p:nvSpPr>
        <p:spPr>
          <a:xfrm>
            <a:off x="2843808" y="1052736"/>
            <a:ext cx="5842992" cy="1944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analyzer</a:t>
            </a:r>
            <a:r>
              <a:rPr lang="de-DE" dirty="0"/>
              <a:t> (</a:t>
            </a:r>
            <a:r>
              <a:rPr lang="de-DE" dirty="0" err="1"/>
              <a:t>Fiji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leaves</a:t>
            </a:r>
            <a:r>
              <a:rPr lang="de-DE" dirty="0"/>
              <a:t>)</a:t>
            </a:r>
          </a:p>
          <a:p>
            <a:r>
              <a:rPr lang="de-DE" dirty="0"/>
              <a:t>do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splitted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, </a:t>
            </a:r>
            <a:r>
              <a:rPr lang="de-DE" dirty="0" err="1"/>
              <a:t>green</a:t>
            </a:r>
            <a:r>
              <a:rPr lang="de-DE" dirty="0"/>
              <a:t> and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520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24B13D-E047-412C-8EBC-F06F8D93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2B231F-8BB0-41AD-BA2E-B4CB41F7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</a:t>
            </a:r>
            <a:r>
              <a:rPr lang="de-DE" dirty="0"/>
              <a:t> Analyzer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C065D23-CF3E-4684-AB1D-1CDB1F858C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" y="1052736"/>
            <a:ext cx="2026195" cy="2160000"/>
          </a:xfrm>
          <a:prstGeom prst="rect">
            <a:avLst/>
          </a:prstGeom>
        </p:spPr>
      </p:pic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681F91BD-3EF2-49CD-A07D-CC9A7D7E5510}"/>
              </a:ext>
            </a:extLst>
          </p:cNvPr>
          <p:cNvSpPr txBox="1">
            <a:spLocks/>
          </p:cNvSpPr>
          <p:nvPr/>
        </p:nvSpPr>
        <p:spPr>
          <a:xfrm>
            <a:off x="2843808" y="1052736"/>
            <a:ext cx="5842992" cy="1944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analyzer</a:t>
            </a:r>
            <a:r>
              <a:rPr lang="de-DE" dirty="0"/>
              <a:t> (</a:t>
            </a:r>
            <a:r>
              <a:rPr lang="de-DE" dirty="0" err="1"/>
              <a:t>Fiji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leaves</a:t>
            </a:r>
            <a:r>
              <a:rPr lang="de-DE" dirty="0"/>
              <a:t>)</a:t>
            </a:r>
          </a:p>
          <a:p>
            <a:r>
              <a:rPr lang="de-DE" dirty="0"/>
              <a:t>do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splitted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, </a:t>
            </a:r>
            <a:r>
              <a:rPr lang="de-DE" dirty="0" err="1"/>
              <a:t>green</a:t>
            </a:r>
            <a:r>
              <a:rPr lang="de-DE" dirty="0"/>
              <a:t> and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8F223B-FE66-4A46-9C02-B590FCE5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1008"/>
            <a:ext cx="8229600" cy="2625155"/>
          </a:xfrm>
        </p:spPr>
        <p:txBody>
          <a:bodyPr/>
          <a:lstStyle/>
          <a:p>
            <a:r>
              <a:rPr lang="de-DE" dirty="0"/>
              <a:t>Width-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vs. </a:t>
            </a:r>
            <a:r>
              <a:rPr lang="de-DE" dirty="0" err="1"/>
              <a:t>feret</a:t>
            </a:r>
            <a:r>
              <a:rPr lang="de-DE" dirty="0"/>
              <a:t> </a:t>
            </a:r>
            <a:r>
              <a:rPr lang="de-DE" dirty="0" err="1"/>
              <a:t>ratio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736C39C-AC44-41B1-8282-CC5334C9D439}"/>
              </a:ext>
            </a:extLst>
          </p:cNvPr>
          <p:cNvGrpSpPr/>
          <p:nvPr/>
        </p:nvGrpSpPr>
        <p:grpSpPr>
          <a:xfrm>
            <a:off x="1442668" y="4293096"/>
            <a:ext cx="2071234" cy="1856971"/>
            <a:chOff x="767194" y="1302272"/>
            <a:chExt cx="2071234" cy="1856971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7DFB912E-02C8-46C3-9348-7C45F7B065AE}"/>
                </a:ext>
              </a:extLst>
            </p:cNvPr>
            <p:cNvGrpSpPr/>
            <p:nvPr/>
          </p:nvGrpSpPr>
          <p:grpSpPr>
            <a:xfrm>
              <a:off x="1614293" y="1302272"/>
              <a:ext cx="1224135" cy="1662125"/>
              <a:chOff x="1614293" y="1302272"/>
              <a:chExt cx="1224135" cy="1662125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CE56D05-BA38-4B17-9257-448860C9B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016522">
                <a:off x="1969939" y="1302272"/>
                <a:ext cx="542929" cy="1662125"/>
              </a:xfrm>
              <a:prstGeom prst="rect">
                <a:avLst/>
              </a:prstGeom>
            </p:spPr>
          </p:pic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028E49CF-0A97-4DF1-81F5-FADE01BEF13A}"/>
                  </a:ext>
                </a:extLst>
              </p:cNvPr>
              <p:cNvSpPr/>
              <p:nvPr/>
            </p:nvSpPr>
            <p:spPr>
              <a:xfrm>
                <a:off x="1614293" y="1468647"/>
                <a:ext cx="1224135" cy="1296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5119049-5BEB-40C7-B530-4B901ED521E4}"/>
                </a:ext>
              </a:extLst>
            </p:cNvPr>
            <p:cNvSpPr txBox="1"/>
            <p:nvPr/>
          </p:nvSpPr>
          <p:spPr>
            <a:xfrm>
              <a:off x="1879765" y="278991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width</a:t>
              </a:r>
              <a:endParaRPr lang="en-US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1B7DAD7-CF88-4453-BEC9-CE9DF3AA6C0A}"/>
                </a:ext>
              </a:extLst>
            </p:cNvPr>
            <p:cNvSpPr txBox="1"/>
            <p:nvPr/>
          </p:nvSpPr>
          <p:spPr>
            <a:xfrm>
              <a:off x="767194" y="1948668"/>
              <a:ext cx="780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height</a:t>
              </a:r>
              <a:endParaRPr lang="en-US" dirty="0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F815899-F370-4638-93D3-81A4617E94DC}"/>
              </a:ext>
            </a:extLst>
          </p:cNvPr>
          <p:cNvGrpSpPr/>
          <p:nvPr/>
        </p:nvGrpSpPr>
        <p:grpSpPr>
          <a:xfrm>
            <a:off x="5620773" y="4430911"/>
            <a:ext cx="1791535" cy="1810491"/>
            <a:chOff x="5409754" y="1115605"/>
            <a:chExt cx="1791535" cy="1810491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7DD66881-6678-43F3-9454-C022F6FB6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016522">
              <a:off x="6362426" y="1263971"/>
              <a:ext cx="542929" cy="1662125"/>
            </a:xfrm>
            <a:prstGeom prst="rect">
              <a:avLst/>
            </a:prstGeom>
          </p:spPr>
        </p:pic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1AC6A643-7E52-47B0-A86F-D26538F0CD41}"/>
                </a:ext>
              </a:extLst>
            </p:cNvPr>
            <p:cNvCxnSpPr>
              <a:stCxn id="17" idx="0"/>
              <a:endCxn id="17" idx="2"/>
            </p:cNvCxnSpPr>
            <p:nvPr/>
          </p:nvCxnSpPr>
          <p:spPr>
            <a:xfrm>
              <a:off x="6066493" y="1487806"/>
              <a:ext cx="1134796" cy="12144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E1DF982-080B-4159-B2CA-3BE6F934D981}"/>
                </a:ext>
              </a:extLst>
            </p:cNvPr>
            <p:cNvSpPr txBox="1"/>
            <p:nvPr/>
          </p:nvSpPr>
          <p:spPr>
            <a:xfrm rot="2945982">
              <a:off x="6316224" y="1570621"/>
              <a:ext cx="1140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feret_max</a:t>
              </a:r>
              <a:endParaRPr lang="en-US" dirty="0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9AD2BAE4-C399-470D-B756-BC33239FE8B7}"/>
                </a:ext>
              </a:extLst>
            </p:cNvPr>
            <p:cNvCxnSpPr/>
            <p:nvPr/>
          </p:nvCxnSpPr>
          <p:spPr>
            <a:xfrm flipH="1">
              <a:off x="6228184" y="1700808"/>
              <a:ext cx="405706" cy="3600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97F1E75-9CAA-47B7-9346-157607926E0C}"/>
                </a:ext>
              </a:extLst>
            </p:cNvPr>
            <p:cNvSpPr txBox="1"/>
            <p:nvPr/>
          </p:nvSpPr>
          <p:spPr>
            <a:xfrm rot="19129033">
              <a:off x="5409754" y="1115605"/>
              <a:ext cx="1107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feret_min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2325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FA3EE16-F3D5-4A91-B441-E34310A8F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pandas</a:t>
            </a:r>
            <a:r>
              <a:rPr lang="de-DE" dirty="0"/>
              <a:t>, </a:t>
            </a:r>
            <a:r>
              <a:rPr lang="de-DE" dirty="0" err="1"/>
              <a:t>seaborn</a:t>
            </a:r>
            <a:r>
              <a:rPr lang="de-DE" dirty="0"/>
              <a:t>, </a:t>
            </a:r>
            <a:r>
              <a:rPr lang="de-DE" dirty="0" err="1"/>
              <a:t>scipy</a:t>
            </a:r>
            <a:r>
              <a:rPr lang="de-DE" dirty="0"/>
              <a:t>, </a:t>
            </a:r>
            <a:r>
              <a:rPr lang="de-DE" dirty="0" err="1"/>
              <a:t>matplotlib</a:t>
            </a:r>
            <a:r>
              <a:rPr lang="de-DE" dirty="0"/>
              <a:t> in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</a:t>
            </a: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57986C-63B3-418A-BA8B-F2577665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A12AD0-5747-4CFC-85E3-7C9F1D68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Explorative Data Analysis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7453CC-02FB-4E3A-A0C5-3F6075CDD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949448"/>
            <a:ext cx="6804248" cy="278380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08B609-96C4-45E1-83D9-9F2D682532FE}"/>
              </a:ext>
            </a:extLst>
          </p:cNvPr>
          <p:cNvSpPr txBox="1"/>
          <p:nvPr/>
        </p:nvSpPr>
        <p:spPr>
          <a:xfrm>
            <a:off x="6707" y="6581001"/>
            <a:ext cx="3420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https://www.plant-phenotyping.org/datasets-home</a:t>
            </a:r>
          </a:p>
        </p:txBody>
      </p:sp>
    </p:spTree>
    <p:extLst>
      <p:ext uri="{BB962C8B-B14F-4D97-AF65-F5344CB8AC3E}">
        <p14:creationId xmlns:p14="http://schemas.microsoft.com/office/powerpoint/2010/main" val="416820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35414C-D22B-4769-9B9D-63FD3BEA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4300" y="4077072"/>
            <a:ext cx="4042792" cy="2598365"/>
          </a:xfrm>
        </p:spPr>
        <p:txBody>
          <a:bodyPr/>
          <a:lstStyle/>
          <a:p>
            <a:r>
              <a:rPr lang="de-DE" dirty="0"/>
              <a:t>Root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A1: 6.72</a:t>
            </a:r>
          </a:p>
          <a:p>
            <a:pPr lvl="1"/>
            <a:r>
              <a:rPr lang="de-DE" dirty="0"/>
              <a:t>A2: 2.74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91A3FF-1F5C-4F40-8F94-AA5F9A96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5E23591-FCCD-4F03-B0E0-5C81FF98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39E9F43-A36E-4CF2-BC8B-8508FD5A9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37633"/>
            <a:ext cx="84963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C8343AE-E225-454B-9E77-35297541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02922"/>
            <a:ext cx="4392488" cy="29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627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27C4BB-EA2D-4D18-BDDA-B75B9D27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high root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A1 </a:t>
            </a:r>
            <a:r>
              <a:rPr lang="de-DE" dirty="0" err="1"/>
              <a:t>dataset</a:t>
            </a:r>
            <a:r>
              <a:rPr lang="de-DE" dirty="0"/>
              <a:t> </a:t>
            </a:r>
          </a:p>
          <a:p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moss</a:t>
            </a:r>
            <a:r>
              <a:rPr lang="de-DE" dirty="0"/>
              <a:t> and </a:t>
            </a:r>
            <a:r>
              <a:rPr lang="de-DE" i="1" dirty="0" err="1"/>
              <a:t>Arabidopsis</a:t>
            </a:r>
            <a:endParaRPr lang="de-DE" i="1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high </a:t>
            </a:r>
            <a:r>
              <a:rPr lang="de-DE" dirty="0" err="1">
                <a:sym typeface="Wingdings" panose="05000000000000000000" pitchFamily="2" charset="2"/>
              </a:rPr>
              <a:t>error</a:t>
            </a:r>
            <a:r>
              <a:rPr lang="de-DE" dirty="0">
                <a:sym typeface="Wingdings" panose="05000000000000000000" pitchFamily="2" charset="2"/>
              </a:rPr>
              <a:t> rate in A1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42FA6C-5214-434E-9203-6A1DFACD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AB88726-1E13-434B-9E8B-2D11C90B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Bad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mossy</a:t>
            </a:r>
            <a:r>
              <a:rPr lang="de-DE" dirty="0"/>
              <a:t> plants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85B257-66AD-4CC1-9A59-AEF01FB86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16537"/>
            <a:ext cx="2637918" cy="27961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185158D-0414-4631-8E74-5290C1EF7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227937"/>
            <a:ext cx="2637919" cy="279619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991133D-9D92-4E1A-AC31-E50584B18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67" y="3218733"/>
            <a:ext cx="2638868" cy="27972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4C83979-FC98-4F14-B381-AD8727A35B7D}"/>
              </a:ext>
            </a:extLst>
          </p:cNvPr>
          <p:cNvSpPr txBox="1"/>
          <p:nvPr/>
        </p:nvSpPr>
        <p:spPr>
          <a:xfrm>
            <a:off x="593128" y="6084004"/>
            <a:ext cx="195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Mossy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44D701-E4AC-420A-B9D7-737E5B1A3736}"/>
              </a:ext>
            </a:extLst>
          </p:cNvPr>
          <p:cNvSpPr txBox="1"/>
          <p:nvPr/>
        </p:nvSpPr>
        <p:spPr>
          <a:xfrm>
            <a:off x="3716626" y="6084004"/>
            <a:ext cx="1756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9492B9E-61D1-4E56-B494-16467FA816CE}"/>
              </a:ext>
            </a:extLst>
          </p:cNvPr>
          <p:cNvSpPr txBox="1"/>
          <p:nvPr/>
        </p:nvSpPr>
        <p:spPr>
          <a:xfrm>
            <a:off x="6884197" y="6084004"/>
            <a:ext cx="13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6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5626DD-EA2C-46E8-AB87-AADD2F5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A9754D-67DD-4B42-95D3-8ACAA6DC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A2 Dataset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CB66AFA-D1B2-4FE5-93CB-E648A68DD282}"/>
              </a:ext>
            </a:extLst>
          </p:cNvPr>
          <p:cNvSpPr txBox="1"/>
          <p:nvPr/>
        </p:nvSpPr>
        <p:spPr>
          <a:xfrm>
            <a:off x="1650779" y="1124744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/>
              <a:t>Size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D409C5-360B-4081-B4DF-1677017C9D62}"/>
              </a:ext>
            </a:extLst>
          </p:cNvPr>
          <p:cNvSpPr txBox="1"/>
          <p:nvPr/>
        </p:nvSpPr>
        <p:spPr>
          <a:xfrm>
            <a:off x="986687" y="2244522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err="1"/>
              <a:t>Roundness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BA41C4-E72C-4F59-8B98-275A1CE68927}"/>
              </a:ext>
            </a:extLst>
          </p:cNvPr>
          <p:cNvSpPr txBox="1"/>
          <p:nvPr/>
        </p:nvSpPr>
        <p:spPr>
          <a:xfrm>
            <a:off x="251053" y="3364300"/>
            <a:ext cx="194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brightness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green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83AC3C5-52BF-41CB-A670-08F2987A742F}"/>
              </a:ext>
            </a:extLst>
          </p:cNvPr>
          <p:cNvSpPr txBox="1"/>
          <p:nvPr/>
        </p:nvSpPr>
        <p:spPr>
          <a:xfrm>
            <a:off x="251053" y="4761077"/>
            <a:ext cx="194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feret</a:t>
            </a:r>
            <a:r>
              <a:rPr lang="de-DE" dirty="0"/>
              <a:t> </a:t>
            </a:r>
            <a:r>
              <a:rPr lang="de-DE" dirty="0" err="1"/>
              <a:t>ratio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E82ADD3-5800-4C33-B9DF-9B2D1EA2FAE6}"/>
              </a:ext>
            </a:extLst>
          </p:cNvPr>
          <p:cNvSpPr txBox="1"/>
          <p:nvPr/>
        </p:nvSpPr>
        <p:spPr>
          <a:xfrm>
            <a:off x="-88770" y="5880854"/>
            <a:ext cx="22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ratio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A2F5B9-52B7-46BC-9FBB-C1E96D969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741121"/>
            <a:ext cx="6084000" cy="60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0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45449B7-E4A7-4142-864E-C41B5CE96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001902"/>
            <a:ext cx="4680000" cy="468000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6D0E518-973C-461C-A52E-9446FA32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70846"/>
            <a:ext cx="8229600" cy="638219"/>
          </a:xfrm>
        </p:spPr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leaf</a:t>
            </a:r>
            <a:r>
              <a:rPr lang="de-DE" dirty="0"/>
              <a:t> and ist </a:t>
            </a:r>
            <a:r>
              <a:rPr lang="de-DE" dirty="0" err="1"/>
              <a:t>roundness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correlated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46A544-94DA-4D2B-9591-3026DB9A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72B8A8D-323C-412E-833B-4DA47EF6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relate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roundness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4CE491-7BE4-4AC3-B443-D5A5B7702354}"/>
              </a:ext>
            </a:extLst>
          </p:cNvPr>
          <p:cNvSpPr txBox="1"/>
          <p:nvPr/>
        </p:nvSpPr>
        <p:spPr>
          <a:xfrm rot="16200000">
            <a:off x="1703472" y="3344803"/>
            <a:ext cx="12090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Roundness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61F8EE8-24B2-4D38-9A1A-8F702FD65990}"/>
              </a:ext>
            </a:extLst>
          </p:cNvPr>
          <p:cNvSpPr txBox="1"/>
          <p:nvPr/>
        </p:nvSpPr>
        <p:spPr>
          <a:xfrm>
            <a:off x="4243067" y="5437038"/>
            <a:ext cx="5449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52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C617336-6373-419E-ABC2-F648D3E2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836712"/>
            <a:ext cx="4680000" cy="468000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64F0392-BE7D-4D0B-9362-D15004BA0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06" y="5761038"/>
            <a:ext cx="8229600" cy="680939"/>
          </a:xfrm>
        </p:spPr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brightness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7DDD810-DEBE-4D86-9D1C-4ABFF2FC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E682A4-4608-4D0F-ABBC-4844F5A0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size of a leaf relate to its color?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55E11D-C147-4020-BB9B-62B92C315FBD}"/>
              </a:ext>
            </a:extLst>
          </p:cNvPr>
          <p:cNvSpPr txBox="1"/>
          <p:nvPr/>
        </p:nvSpPr>
        <p:spPr>
          <a:xfrm rot="16200000">
            <a:off x="976924" y="3244333"/>
            <a:ext cx="25424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Brightness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green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5D7D49-CE12-4263-8015-5EBCDF2B3024}"/>
              </a:ext>
            </a:extLst>
          </p:cNvPr>
          <p:cNvSpPr txBox="1"/>
          <p:nvPr/>
        </p:nvSpPr>
        <p:spPr>
          <a:xfrm>
            <a:off x="4139952" y="5269543"/>
            <a:ext cx="5449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68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12443FA-C474-49FB-8DCD-E9FA239CF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052736"/>
            <a:ext cx="4680000" cy="468000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B87803-3208-4C9E-BFEE-FB923D56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89029"/>
            <a:ext cx="8229600" cy="968971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per plant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total plant </a:t>
            </a:r>
            <a:r>
              <a:rPr lang="de-DE" dirty="0" err="1"/>
              <a:t>area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22F0E3-1293-4021-9786-B969DB04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E4B0554-33E1-4B26-B923-C5DF1B45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total </a:t>
            </a:r>
            <a:r>
              <a:rPr lang="de-DE" dirty="0" err="1"/>
              <a:t>area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6EB920-C925-429E-A7A2-A81D329387EE}"/>
              </a:ext>
            </a:extLst>
          </p:cNvPr>
          <p:cNvSpPr txBox="1"/>
          <p:nvPr/>
        </p:nvSpPr>
        <p:spPr>
          <a:xfrm>
            <a:off x="3563888" y="5507940"/>
            <a:ext cx="18376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leaves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E1330F-C0C0-440B-A9C2-17FAC10DC814}"/>
              </a:ext>
            </a:extLst>
          </p:cNvPr>
          <p:cNvSpPr txBox="1"/>
          <p:nvPr/>
        </p:nvSpPr>
        <p:spPr>
          <a:xfrm rot="16200000">
            <a:off x="1552439" y="3398084"/>
            <a:ext cx="1102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Total </a:t>
            </a:r>
            <a:r>
              <a:rPr lang="de-DE" dirty="0" err="1"/>
              <a:t>area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8FF99A5-6DC5-457E-91B9-0209E5D73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2132856"/>
            <a:ext cx="30243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 Unicode MS"/>
              </a:rPr>
              <a:t>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pearman =0.94; p</a:t>
            </a:r>
            <a:r>
              <a:rPr lang="en-US" altLang="en-US" sz="1000" dirty="0">
                <a:latin typeface="Arial Unicode MS"/>
              </a:rPr>
              <a:t>=5.83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e-14)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2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45C96F-A2BD-4D83-B83E-7D9E3A3F9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32648"/>
          </a:xfrm>
        </p:spPr>
        <p:txBody>
          <a:bodyPr>
            <a:normAutofit lnSpcReduction="10000"/>
          </a:bodyPr>
          <a:lstStyle/>
          <a:p>
            <a:r>
              <a:rPr lang="de-DE" sz="1600" dirty="0" err="1"/>
              <a:t>main</a:t>
            </a:r>
            <a:r>
              <a:rPr lang="de-DE" sz="1600" dirty="0"/>
              <a:t> </a:t>
            </a:r>
            <a:r>
              <a:rPr lang="de-DE" sz="1600" dirty="0" err="1"/>
              <a:t>bottleneck</a:t>
            </a:r>
            <a:r>
              <a:rPr lang="de-DE" sz="1600" dirty="0"/>
              <a:t> in plant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breeding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capability</a:t>
            </a:r>
            <a:r>
              <a:rPr lang="de-DE" sz="1600" dirty="0"/>
              <a:t> </a:t>
            </a:r>
          </a:p>
          <a:p>
            <a:r>
              <a:rPr lang="de-DE" sz="1600" dirty="0" err="1"/>
              <a:t>required</a:t>
            </a:r>
            <a:r>
              <a:rPr lang="de-DE" sz="1600" dirty="0"/>
              <a:t>: high-</a:t>
            </a:r>
            <a:r>
              <a:rPr lang="de-DE" sz="1600" dirty="0" err="1"/>
              <a:t>throughput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non-invasive </a:t>
            </a:r>
            <a:r>
              <a:rPr lang="de-DE" sz="1600" dirty="0" err="1"/>
              <a:t>methods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screen root and </a:t>
            </a:r>
            <a:r>
              <a:rPr lang="de-DE" sz="1600" dirty="0" err="1"/>
              <a:t>shoot</a:t>
            </a:r>
            <a:r>
              <a:rPr lang="de-DE" sz="1600" dirty="0"/>
              <a:t> </a:t>
            </a:r>
            <a:r>
              <a:rPr lang="de-DE" sz="1600" dirty="0" err="1"/>
              <a:t>phenotypes</a:t>
            </a:r>
            <a:endParaRPr lang="de-DE" sz="1600" dirty="0"/>
          </a:p>
          <a:p>
            <a:r>
              <a:rPr lang="de-DE" sz="1600" dirty="0" err="1"/>
              <a:t>solution</a:t>
            </a:r>
            <a:r>
              <a:rPr lang="de-DE" sz="1600" dirty="0"/>
              <a:t>: </a:t>
            </a:r>
            <a:r>
              <a:rPr lang="de-DE" sz="1600" dirty="0" err="1"/>
              <a:t>robotic</a:t>
            </a:r>
            <a:r>
              <a:rPr lang="de-DE" sz="1600" dirty="0"/>
              <a:t> </a:t>
            </a:r>
            <a:r>
              <a:rPr lang="de-DE" sz="1600" dirty="0" err="1"/>
              <a:t>driven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endParaRPr lang="de-DE" sz="1600" dirty="0"/>
          </a:p>
          <a:p>
            <a:r>
              <a:rPr lang="de-DE" sz="1600" dirty="0" err="1"/>
              <a:t>examples</a:t>
            </a:r>
            <a:r>
              <a:rPr lang="de-DE" sz="1600" dirty="0"/>
              <a:t> at </a:t>
            </a:r>
            <a:r>
              <a:rPr lang="de-DE" sz="1600" dirty="0" err="1"/>
              <a:t>the</a:t>
            </a:r>
            <a:r>
              <a:rPr lang="de-DE" sz="1600" dirty="0"/>
              <a:t> Forschungszentrum Jülich: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both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equipped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robots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transport</a:t>
            </a:r>
            <a:r>
              <a:rPr lang="de-DE" sz="1600" dirty="0"/>
              <a:t> plants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imaging</a:t>
            </a:r>
            <a:r>
              <a:rPr lang="de-DE" sz="1600" dirty="0"/>
              <a:t> </a:t>
            </a:r>
            <a:r>
              <a:rPr lang="de-DE" sz="1600" dirty="0" err="1"/>
              <a:t>stations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Plant </a:t>
            </a:r>
            <a:r>
              <a:rPr lang="de-DE" dirty="0" err="1"/>
              <a:t>Phenotyping</a:t>
            </a:r>
            <a:endParaRPr lang="en-GB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2C79BBA-7C28-4486-81DA-8BD3F29CF198}"/>
              </a:ext>
            </a:extLst>
          </p:cNvPr>
          <p:cNvGrpSpPr/>
          <p:nvPr/>
        </p:nvGrpSpPr>
        <p:grpSpPr>
          <a:xfrm>
            <a:off x="1036123" y="3140968"/>
            <a:ext cx="2772060" cy="2219506"/>
            <a:chOff x="1036123" y="3382590"/>
            <a:chExt cx="2772060" cy="221950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8280C7D-D746-4BFB-BBB1-C37865AA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23" y="3751922"/>
              <a:ext cx="2772060" cy="185017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97C8D09-35B8-43F0-ABC5-2BE7D573068B}"/>
                </a:ext>
              </a:extLst>
            </p:cNvPr>
            <p:cNvSpPr txBox="1"/>
            <p:nvPr/>
          </p:nvSpPr>
          <p:spPr>
            <a:xfrm>
              <a:off x="1616484" y="3382590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SCREEN House </a:t>
              </a:r>
              <a:endParaRPr lang="en-US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37C262-3894-4CD6-9876-B875B7E3FBFD}"/>
              </a:ext>
            </a:extLst>
          </p:cNvPr>
          <p:cNvGrpSpPr/>
          <p:nvPr/>
        </p:nvGrpSpPr>
        <p:grpSpPr>
          <a:xfrm>
            <a:off x="5351990" y="3137053"/>
            <a:ext cx="2786144" cy="2227336"/>
            <a:chOff x="5351990" y="3395108"/>
            <a:chExt cx="2786144" cy="222733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D7C437-B54B-4E16-ACB1-AE6828B4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90" y="3772270"/>
              <a:ext cx="2786144" cy="1850174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077F89D-A7C7-4CED-BED0-7048B8ACE945}"/>
                </a:ext>
              </a:extLst>
            </p:cNvPr>
            <p:cNvSpPr txBox="1"/>
            <p:nvPr/>
          </p:nvSpPr>
          <p:spPr>
            <a:xfrm>
              <a:off x="5535180" y="3395108"/>
              <a:ext cx="2419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GROWSCREEN </a:t>
              </a:r>
              <a:r>
                <a:rPr lang="de-DE" dirty="0" err="1"/>
                <a:t>chamber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2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C3AB3B-B562-406C-9B23-D02D660BA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819438"/>
              </p:ext>
            </p:extLst>
          </p:nvPr>
        </p:nvGraphicFramePr>
        <p:xfrm>
          <a:off x="428568" y="5349924"/>
          <a:ext cx="8292408" cy="121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6880">
                  <a:extLst>
                    <a:ext uri="{9D8B030D-6E8A-4147-A177-3AD203B41FA5}">
                      <a16:colId xmlns:a16="http://schemas.microsoft.com/office/drawing/2014/main" val="2113737323"/>
                    </a:ext>
                  </a:extLst>
                </a:gridCol>
                <a:gridCol w="635278">
                  <a:extLst>
                    <a:ext uri="{9D8B030D-6E8A-4147-A177-3AD203B41FA5}">
                      <a16:colId xmlns:a16="http://schemas.microsoft.com/office/drawing/2014/main" val="198291414"/>
                    </a:ext>
                  </a:extLst>
                </a:gridCol>
                <a:gridCol w="1270557">
                  <a:extLst>
                    <a:ext uri="{9D8B030D-6E8A-4147-A177-3AD203B41FA5}">
                      <a16:colId xmlns:a16="http://schemas.microsoft.com/office/drawing/2014/main" val="580689502"/>
                    </a:ext>
                  </a:extLst>
                </a:gridCol>
                <a:gridCol w="2259589">
                  <a:extLst>
                    <a:ext uri="{9D8B030D-6E8A-4147-A177-3AD203B41FA5}">
                      <a16:colId xmlns:a16="http://schemas.microsoft.com/office/drawing/2014/main" val="8466694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561628174"/>
                    </a:ext>
                  </a:extLst>
                </a:gridCol>
                <a:gridCol w="2501992">
                  <a:extLst>
                    <a:ext uri="{9D8B030D-6E8A-4147-A177-3AD203B41FA5}">
                      <a16:colId xmlns:a16="http://schemas.microsoft.com/office/drawing/2014/main" val="1507899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size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roundness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brightness_average_green</a:t>
                      </a:r>
                      <a:endParaRPr 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feret_ratio</a:t>
                      </a:r>
                      <a:endParaRPr 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width_to_height_ratio</a:t>
                      </a:r>
                      <a:endParaRPr 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947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791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mean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2193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0.688075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155.158879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0.666387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1.078050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621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std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0.140233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16.132569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0.124543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0.362589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88358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6F9E1C-A863-450E-8761-8A17F381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F26E5E-A43C-45D5-B2A8-505AF54D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A1 and A2 </a:t>
            </a:r>
            <a:r>
              <a:rPr lang="de-DE" dirty="0" err="1"/>
              <a:t>dataset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3263F8-6288-4ECB-B132-2A063A0B5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8" y="3933840"/>
            <a:ext cx="1013097" cy="108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D94768-5188-49E3-863D-93AC253461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8" y="898476"/>
            <a:ext cx="1018868" cy="1080000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256381A-C3BF-4271-AFE6-7758622D3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75370"/>
              </p:ext>
            </p:extLst>
          </p:nvPr>
        </p:nvGraphicFramePr>
        <p:xfrm>
          <a:off x="428568" y="2190020"/>
          <a:ext cx="8229600" cy="1219200"/>
        </p:xfrm>
        <a:graphic>
          <a:graphicData uri="http://schemas.openxmlformats.org/drawingml/2006/table">
            <a:tbl>
              <a:tblPr/>
              <a:tblGrid>
                <a:gridCol w="615040">
                  <a:extLst>
                    <a:ext uri="{9D8B030D-6E8A-4147-A177-3AD203B41FA5}">
                      <a16:colId xmlns:a16="http://schemas.microsoft.com/office/drawing/2014/main" val="411283669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67386238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11822952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7722901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846046562"/>
                    </a:ext>
                  </a:extLst>
                </a:gridCol>
                <a:gridCol w="2574000">
                  <a:extLst>
                    <a:ext uri="{9D8B030D-6E8A-4147-A177-3AD203B41FA5}">
                      <a16:colId xmlns:a16="http://schemas.microsoft.com/office/drawing/2014/main" val="3142125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roundness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brightness_average_green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feret_ratio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width_to_height_ratio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519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4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0.683580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152.157593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0.661207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1.064216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2167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std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0.131106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15.184565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0.113540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0.340877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01836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165712EA-B423-416F-83A7-BB536F04FEC4}"/>
              </a:ext>
            </a:extLst>
          </p:cNvPr>
          <p:cNvSpPr txBox="1"/>
          <p:nvPr/>
        </p:nvSpPr>
        <p:spPr>
          <a:xfrm>
            <a:off x="1619672" y="1268760"/>
            <a:ext cx="118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A1 </a:t>
            </a:r>
            <a:r>
              <a:rPr lang="de-DE" dirty="0" err="1"/>
              <a:t>dataset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116524-88D5-4707-83E5-E5D1C0723561}"/>
              </a:ext>
            </a:extLst>
          </p:cNvPr>
          <p:cNvSpPr txBox="1"/>
          <p:nvPr/>
        </p:nvSpPr>
        <p:spPr>
          <a:xfrm>
            <a:off x="1619672" y="4289174"/>
            <a:ext cx="118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A2 </a:t>
            </a:r>
            <a:r>
              <a:rPr lang="de-DE" dirty="0" err="1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1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FDFE322-633F-4F2D-9477-9CEC8F419F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104115"/>
              </p:ext>
            </p:extLst>
          </p:nvPr>
        </p:nvGraphicFramePr>
        <p:xfrm>
          <a:off x="385512" y="980728"/>
          <a:ext cx="4104456" cy="2961294"/>
        </p:xfrm>
        <a:graphic>
          <a:graphicData uri="http://schemas.openxmlformats.org/drawingml/2006/table">
            <a:tbl>
              <a:tblPr/>
              <a:tblGrid>
                <a:gridCol w="1368152">
                  <a:extLst>
                    <a:ext uri="{9D8B030D-6E8A-4147-A177-3AD203B41FA5}">
                      <a16:colId xmlns:a16="http://schemas.microsoft.com/office/drawing/2014/main" val="283480873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03245963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87961915"/>
                    </a:ext>
                  </a:extLst>
                </a:gridCol>
              </a:tblGrid>
              <a:tr h="455362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A1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/>
                        <a:t>A2</a:t>
                      </a:r>
                      <a:endParaRPr lang="en-US" sz="1400" b="1" dirty="0"/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325530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count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2405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84276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mean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2300.169231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2193.229075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65540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std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1919.748841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2512.367610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654561"/>
                  </a:ext>
                </a:extLst>
              </a:tr>
              <a:tr h="214656">
                <a:tc>
                  <a:txBody>
                    <a:bodyPr/>
                    <a:lstStyle/>
                    <a:p>
                      <a:r>
                        <a:rPr lang="en-US" sz="1400" b="1" dirty="0"/>
                        <a:t>min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88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356634"/>
                  </a:ext>
                </a:extLst>
              </a:tr>
              <a:tr h="214656">
                <a:tc>
                  <a:txBody>
                    <a:bodyPr/>
                    <a:lstStyle/>
                    <a:p>
                      <a:r>
                        <a:rPr lang="en-US" sz="1400" b="1" dirty="0"/>
                        <a:t>25%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736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430.5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9078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50%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1787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1155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068773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75%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3576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3160.5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398273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max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13488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10717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3095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DCBFC9-6298-43A6-BEB0-51F9F2BB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C44302-2390-4561-9F68-60D5ED1B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Distribution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in </a:t>
            </a:r>
            <a:r>
              <a:rPr lang="de-DE" dirty="0" err="1"/>
              <a:t>datasets</a:t>
            </a:r>
            <a:endParaRPr lang="en-US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19B259-3F13-424D-9862-4123E701ED21}"/>
              </a:ext>
            </a:extLst>
          </p:cNvPr>
          <p:cNvSpPr txBox="1">
            <a:spLocks/>
          </p:cNvSpPr>
          <p:nvPr/>
        </p:nvSpPr>
        <p:spPr>
          <a:xfrm>
            <a:off x="256680" y="4365104"/>
            <a:ext cx="4819376" cy="12556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Kolmogorov-Smirnov test: </a:t>
            </a:r>
            <a:r>
              <a:rPr lang="de-DE" dirty="0"/>
              <a:t>p=8.31e-05</a:t>
            </a:r>
          </a:p>
          <a:p>
            <a:r>
              <a:rPr lang="de-DE" dirty="0" err="1"/>
              <a:t>Since</a:t>
            </a:r>
            <a:r>
              <a:rPr lang="de-DE" dirty="0"/>
              <a:t> p&lt;0.5, H</a:t>
            </a:r>
            <a:r>
              <a:rPr lang="de-DE" baseline="-25000" dirty="0"/>
              <a:t>0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same,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rejected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9E9005-1886-4CF8-B2D7-A7138A574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6" y="980728"/>
            <a:ext cx="4032000" cy="252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E6F702-DE1E-4044-A367-B8959DF31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6" y="3761455"/>
            <a:ext cx="4032000" cy="252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818EA0C-5EDF-4C9E-9CD5-96C71C4ACCD7}"/>
              </a:ext>
            </a:extLst>
          </p:cNvPr>
          <p:cNvSpPr txBox="1"/>
          <p:nvPr/>
        </p:nvSpPr>
        <p:spPr>
          <a:xfrm>
            <a:off x="6805591" y="132426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A1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E25BC5-2450-4192-B361-1ADBBEADFD75}"/>
              </a:ext>
            </a:extLst>
          </p:cNvPr>
          <p:cNvSpPr txBox="1"/>
          <p:nvPr/>
        </p:nvSpPr>
        <p:spPr>
          <a:xfrm>
            <a:off x="6805591" y="403496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5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0076A7-87A2-4909-B35C-C6B67809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9135AC-7183-4818-A94B-C5F4228A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5F7A05-9E0F-4E62-98B8-10B0F6F8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58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B1AE1A71-BBF9-40A3-8F92-A2D05BD91876}"/>
              </a:ext>
            </a:extLst>
          </p:cNvPr>
          <p:cNvSpPr txBox="1">
            <a:spLocks/>
          </p:cNvSpPr>
          <p:nvPr/>
        </p:nvSpPr>
        <p:spPr>
          <a:xfrm>
            <a:off x="4211960" y="4725144"/>
            <a:ext cx="3995936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Q</a:t>
            </a:r>
            <a:r>
              <a:rPr lang="en-US" dirty="0" err="1">
                <a:solidFill>
                  <a:schemeClr val="bg1"/>
                </a:solidFill>
                <a:latin typeface="Lucida Sans" panose="020B0602030504020204" pitchFamily="34" charset="0"/>
              </a:rPr>
              <a:t>uestions</a:t>
            </a: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?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3FA17A66-C924-4290-9512-1E70A8A4077F}"/>
              </a:ext>
            </a:extLst>
          </p:cNvPr>
          <p:cNvSpPr txBox="1">
            <a:spLocks/>
          </p:cNvSpPr>
          <p:nvPr/>
        </p:nvSpPr>
        <p:spPr>
          <a:xfrm>
            <a:off x="827584" y="1628800"/>
            <a:ext cx="4968552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Thank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attention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!</a:t>
            </a:r>
            <a:endParaRPr lang="en-US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9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0B5A0E-4D82-4BD6-AEBE-B8EE2B1C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35191-1245-476F-B7EB-FCC92E83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Science Part</a:t>
            </a:r>
            <a:endParaRPr 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27A65C1-3E71-40F2-9631-7B4AAAEC5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2347594"/>
            <a:ext cx="1013097" cy="1080000"/>
          </a:xfr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164990D-8E0A-4494-BD86-E965550B4F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80" y="1052856"/>
            <a:ext cx="1013097" cy="108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DB7A16E-50AA-48C5-BC6C-6F0F93EA9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347594"/>
            <a:ext cx="1013097" cy="1080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447D3C4-0756-4C3E-891B-A09FEA17D9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2347594"/>
            <a:ext cx="1013097" cy="1080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D6A4F3-1283-4BF0-9869-17C4D3BFB2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92" y="1052856"/>
            <a:ext cx="1013097" cy="108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642CE21-DD39-4D51-BB0F-EE1B546ABB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7594"/>
            <a:ext cx="1013097" cy="1080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E3FE1D5-3F32-4DBB-BB3F-536DB52436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98" y="1052856"/>
            <a:ext cx="1013097" cy="1080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ECBFEC3-6200-452C-B2C7-BFA511A582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1052856"/>
            <a:ext cx="1013097" cy="1080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186863C-926B-4E6B-B85C-0A60F4126B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2347594"/>
            <a:ext cx="1013097" cy="108000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D9359351-BA28-421B-9887-50346479F1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2347594"/>
            <a:ext cx="1013097" cy="108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335B10E-9E4E-4110-9D83-2712AE3EB2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4" y="1052856"/>
            <a:ext cx="1013097" cy="108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745A0FB-E8E3-409B-9CA9-40EEEF4326D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86" y="1052856"/>
            <a:ext cx="1013097" cy="108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3CEC7C83-7B00-40A1-A83F-D4FC67D181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2347594"/>
            <a:ext cx="1013097" cy="108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CEA97E51-0F88-4BFE-A7FD-713D1266667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856"/>
            <a:ext cx="1013097" cy="108000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8AC4C79A-EDDF-4976-B0DB-70FA1D88D1F8}"/>
              </a:ext>
            </a:extLst>
          </p:cNvPr>
          <p:cNvSpPr txBox="1"/>
          <p:nvPr/>
        </p:nvSpPr>
        <p:spPr>
          <a:xfrm>
            <a:off x="1593396" y="3573016"/>
            <a:ext cx="59572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err="1">
                <a:sym typeface="Wingdings" panose="05000000000000000000" pitchFamily="2" charset="2"/>
              </a:rPr>
              <a:t>Automated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automatically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acquired</a:t>
            </a:r>
            <a:r>
              <a:rPr lang="de-DE" dirty="0">
                <a:sym typeface="Wingdings" panose="05000000000000000000" pitchFamily="2" charset="2"/>
              </a:rPr>
              <a:t> plant </a:t>
            </a:r>
            <a:r>
              <a:rPr lang="de-DE" dirty="0" err="1">
                <a:sym typeface="Wingdings" panose="05000000000000000000" pitchFamily="2" charset="2"/>
              </a:rPr>
              <a:t>images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1719C6-8D51-49AC-929D-FE87EBBCD26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3" y="4077072"/>
            <a:ext cx="1018868" cy="108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AD14617-DF6B-4C4A-9D21-DBA9E069900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74" y="5369723"/>
            <a:ext cx="1018868" cy="10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B743131-9460-42CE-9A41-FF81B78A1BE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4" y="5369723"/>
            <a:ext cx="1018868" cy="108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EA23C3-BBAD-4CF8-8765-1E5F1B4DC9E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4" y="5369723"/>
            <a:ext cx="1018868" cy="108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98E7B25-1EE0-4B24-8054-67E0D4F1493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4077072"/>
            <a:ext cx="1018868" cy="108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C3F931C-07B2-4B80-BEBD-66F6105355A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03" y="4077072"/>
            <a:ext cx="1018868" cy="108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2A772CE-31D2-4D02-A131-348917B0B08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909" y="4077072"/>
            <a:ext cx="1018868" cy="108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6D05AA9-8C6C-4820-ACFF-B85033813CF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15" y="4077072"/>
            <a:ext cx="1018868" cy="1080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3A41600-AE2A-43B1-910E-F6E9EF665549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321" y="4077072"/>
            <a:ext cx="1018868" cy="1080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A34DD5A-A097-4F18-BFEB-84D41780A16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27" y="4077072"/>
            <a:ext cx="1018868" cy="1080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6BFEA07-88D8-4E09-A874-EC57D329825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5369723"/>
            <a:ext cx="1018868" cy="1080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A65B3597-57E9-4C53-AF1C-18BB67AC0D0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64" y="5369723"/>
            <a:ext cx="1018868" cy="1080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7BDF7E0-A83C-414F-BF5D-BB7A52AEFF8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34" y="5369723"/>
            <a:ext cx="1018868" cy="1080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780250A1-C721-4B94-8753-04737F1C1A35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04" y="5369723"/>
            <a:ext cx="101886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EF03A2-F1D3-4EA8-9498-B1452553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develop</a:t>
            </a:r>
            <a:r>
              <a:rPr lang="de-DE" dirty="0"/>
              <a:t> a simple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plant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top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seedlings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Image Analysis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Fiji</a:t>
            </a:r>
            <a:r>
              <a:rPr lang="de-DE" dirty="0"/>
              <a:t> in Java</a:t>
            </a:r>
          </a:p>
          <a:p>
            <a:pPr lvl="1"/>
            <a:r>
              <a:rPr lang="de-DE" dirty="0"/>
              <a:t>Explorative Data Analysis </a:t>
            </a:r>
            <a:r>
              <a:rPr lang="de-DE" dirty="0" err="1"/>
              <a:t>with</a:t>
            </a:r>
            <a:r>
              <a:rPr lang="de-DE" dirty="0"/>
              <a:t> Python in </a:t>
            </a:r>
            <a:r>
              <a:rPr lang="de-DE" dirty="0" err="1"/>
              <a:t>Jupyter</a:t>
            </a:r>
            <a:r>
              <a:rPr lang="de-DE" dirty="0"/>
              <a:t> Notebooks </a:t>
            </a:r>
          </a:p>
          <a:p>
            <a:r>
              <a:rPr lang="de-DE" dirty="0"/>
              <a:t>Data Sets: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US" dirty="0"/>
              <a:t>Leaf Segmentation and Counting Challenges of the International Plant Phenotyping Network which include wild type and mutant plants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21B9DC-21C2-438B-9985-82226FD4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E85262-10D4-458B-9B3E-999601FF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Project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03F132-3533-4A80-9805-86A31D510211}"/>
              </a:ext>
            </a:extLst>
          </p:cNvPr>
          <p:cNvGrpSpPr/>
          <p:nvPr/>
        </p:nvGrpSpPr>
        <p:grpSpPr>
          <a:xfrm>
            <a:off x="1547664" y="5078539"/>
            <a:ext cx="6082757" cy="1440000"/>
            <a:chOff x="1496223" y="5078539"/>
            <a:chExt cx="6082757" cy="1440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EC1E265-8526-46AC-B7BD-7C819C5A9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5078539"/>
              <a:ext cx="1350796" cy="144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BA6B854-A013-47E6-8AED-0BB5FA095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223" y="5078539"/>
              <a:ext cx="1350796" cy="144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6C14BD-B0EE-4D74-A4DF-A5142936F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543" y="5078539"/>
              <a:ext cx="1350796" cy="14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5B7D01B-A81A-4807-AB0D-DD662E82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863" y="5078539"/>
              <a:ext cx="135079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44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4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802C7F3B-762D-4850-9C28-4B1A6F772D10}"/>
              </a:ext>
            </a:extLst>
          </p:cNvPr>
          <p:cNvSpPr/>
          <p:nvPr/>
        </p:nvSpPr>
        <p:spPr>
          <a:xfrm>
            <a:off x="899592" y="3573016"/>
            <a:ext cx="7272808" cy="29198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21DA615-9483-4881-8DAD-32CCA50B776D}"/>
              </a:ext>
            </a:extLst>
          </p:cNvPr>
          <p:cNvSpPr/>
          <p:nvPr/>
        </p:nvSpPr>
        <p:spPr>
          <a:xfrm>
            <a:off x="3563888" y="1732153"/>
            <a:ext cx="2088232" cy="288032"/>
          </a:xfrm>
          <a:prstGeom prst="rightArrow">
            <a:avLst/>
          </a:prstGeom>
          <a:gradFill flip="none" rotWithShape="1">
            <a:gsLst>
              <a:gs pos="0">
                <a:srgbClr val="76A34D"/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57FB5E-ACC5-4D31-8993-9DA4683B0427}"/>
              </a:ext>
            </a:extLst>
          </p:cNvPr>
          <p:cNvSpPr txBox="1"/>
          <p:nvPr/>
        </p:nvSpPr>
        <p:spPr>
          <a:xfrm>
            <a:off x="3787280" y="1038836"/>
            <a:ext cx="1619931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9C2A4B-9B46-4080-AA5A-214DC58E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01770"/>
            <a:ext cx="8229600" cy="918336"/>
          </a:xfrm>
        </p:spPr>
        <p:txBody>
          <a:bodyPr>
            <a:normAutofit/>
          </a:bodyPr>
          <a:lstStyle/>
          <a:p>
            <a:r>
              <a:rPr lang="de-DE" dirty="0" err="1"/>
              <a:t>training</a:t>
            </a:r>
            <a:r>
              <a:rPr lang="de-DE" dirty="0"/>
              <a:t> a </a:t>
            </a:r>
            <a:r>
              <a:rPr lang="de-DE" dirty="0" err="1"/>
              <a:t>FastRandomForest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GUI</a:t>
            </a:r>
          </a:p>
          <a:p>
            <a:r>
              <a:rPr lang="de-DE" dirty="0" err="1"/>
              <a:t>using</a:t>
            </a:r>
            <a:r>
              <a:rPr lang="de-DE" dirty="0"/>
              <a:t> 6 diverse </a:t>
            </a:r>
            <a:r>
              <a:rPr lang="de-DE" dirty="0" err="1"/>
              <a:t>photos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981205-1B15-4C52-A694-2C2DDF18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DAE2C4-188E-469A-A229-51B9D49D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49D2E1-2D79-4C7E-BA5C-09A14919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56140"/>
            <a:ext cx="6912768" cy="50094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FE46C7-8916-45CC-850C-38746995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00" y="756418"/>
            <a:ext cx="6912000" cy="50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1FFBCE9-93E2-42C7-BC4A-D46969238BAC}"/>
              </a:ext>
            </a:extLst>
          </p:cNvPr>
          <p:cNvSpPr/>
          <p:nvPr/>
        </p:nvSpPr>
        <p:spPr>
          <a:xfrm>
            <a:off x="5508104" y="3799250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 rot="8658416">
            <a:off x="3516525" y="3306619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 rot="19554628">
            <a:off x="3763778" y="2577279"/>
            <a:ext cx="1490473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/>
              <a:t>Single Leaf</a:t>
            </a:r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4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C6DECB-D39E-43EB-96B8-2523FEC8E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919859"/>
          </a:xfrm>
        </p:spPr>
        <p:txBody>
          <a:bodyPr/>
          <a:lstStyle/>
          <a:p>
            <a:r>
              <a:rPr lang="de-DE" dirty="0" err="1"/>
              <a:t>input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i.e.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chamfer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)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2: </a:t>
            </a:r>
            <a:r>
              <a:rPr lang="de-DE" dirty="0" err="1"/>
              <a:t>draw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(= separate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„</a:t>
            </a:r>
            <a:r>
              <a:rPr lang="de-DE" dirty="0" err="1"/>
              <a:t>watersheds</a:t>
            </a:r>
            <a:r>
              <a:rPr lang="de-DE" dirty="0"/>
              <a:t>“ </a:t>
            </a:r>
            <a:r>
              <a:rPr lang="de-DE" dirty="0" err="1"/>
              <a:t>meet</a:t>
            </a:r>
            <a:endParaRPr lang="de-DE" dirty="0"/>
          </a:p>
          <a:p>
            <a:r>
              <a:rPr lang="de-DE" dirty="0" err="1"/>
              <a:t>output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watershed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7832D4-EF8A-4672-B74F-07D7DD86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4CCF9F-7130-4ECD-B88D-C6DC27B9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Watershed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18C5D-21E1-4094-9B6B-68C74E41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75084"/>
            <a:ext cx="2125395" cy="25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F26DF25-9384-469F-B40F-4B5A9CC7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963" y="875084"/>
            <a:ext cx="2125395" cy="25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4D16660-CC49-4AD3-AF9A-81AE4453C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05" y="875084"/>
            <a:ext cx="2125395" cy="25200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0D109D1-680F-45E2-ADB7-D03485C9F040}"/>
              </a:ext>
            </a:extLst>
          </p:cNvPr>
          <p:cNvCxnSpPr/>
          <p:nvPr/>
        </p:nvCxnSpPr>
        <p:spPr>
          <a:xfrm>
            <a:off x="2771800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C825716-E359-4F6D-BB66-99A87A198644}"/>
              </a:ext>
            </a:extLst>
          </p:cNvPr>
          <p:cNvCxnSpPr/>
          <p:nvPr/>
        </p:nvCxnSpPr>
        <p:spPr>
          <a:xfrm>
            <a:off x="5796136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D984286-2A74-4721-87B5-8C6F0581DBAD}"/>
              </a:ext>
            </a:extLst>
          </p:cNvPr>
          <p:cNvSpPr txBox="1"/>
          <p:nvPr/>
        </p:nvSpPr>
        <p:spPr>
          <a:xfrm>
            <a:off x="2851755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1BA12F-369B-4F94-B0C8-0D9A77F92E5F}"/>
              </a:ext>
            </a:extLst>
          </p:cNvPr>
          <p:cNvSpPr txBox="1"/>
          <p:nvPr/>
        </p:nvSpPr>
        <p:spPr>
          <a:xfrm>
            <a:off x="5910807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05580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yad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795</Words>
  <Application>Microsoft Office PowerPoint</Application>
  <PresentationFormat>Bildschirmpräsentation (4:3)</PresentationFormat>
  <Paragraphs>231</Paragraphs>
  <Slides>23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Arial Unicode MS</vt:lpstr>
      <vt:lpstr>Calibri</vt:lpstr>
      <vt:lpstr>Lucida Sans</vt:lpstr>
      <vt:lpstr>Larissa-Design</vt:lpstr>
      <vt:lpstr>Programming Project 03</vt:lpstr>
      <vt:lpstr>Plant Phenotyping</vt:lpstr>
      <vt:lpstr>Computer Science Part</vt:lpstr>
      <vt:lpstr>Goal of this Project</vt:lpstr>
      <vt:lpstr>Image Analysis Pipeline</vt:lpstr>
      <vt:lpstr>Image Analysis Pipeline</vt:lpstr>
      <vt:lpstr>Trainable Weka Segmentation</vt:lpstr>
      <vt:lpstr>Image Analysis Pipeline</vt:lpstr>
      <vt:lpstr>Watershed Segmentation</vt:lpstr>
      <vt:lpstr>Image Analysis Pipeline</vt:lpstr>
      <vt:lpstr>Particle Analyzer</vt:lpstr>
      <vt:lpstr>Particle Analyzer</vt:lpstr>
      <vt:lpstr>Explorative Data Analysis</vt:lpstr>
      <vt:lpstr>Comparison of leaf counts to ground truth</vt:lpstr>
      <vt:lpstr>Bad performance of classifier with mossy plants</vt:lpstr>
      <vt:lpstr>Data Analysis – Overview of A2 Dataset</vt:lpstr>
      <vt:lpstr>Does the size of a leaf relate to its roundness?</vt:lpstr>
      <vt:lpstr>Does the size of a leaf relate to its color?</vt:lpstr>
      <vt:lpstr>Is the number of leaves correlated to total area?</vt:lpstr>
      <vt:lpstr>Comparison of A1 and A2 dataset</vt:lpstr>
      <vt:lpstr>Distribution of size in datasets</vt:lpstr>
      <vt:lpstr>Summary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Regina</dc:creator>
  <cp:lastModifiedBy>Regina Wehler</cp:lastModifiedBy>
  <cp:revision>1609</cp:revision>
  <cp:lastPrinted>2018-03-05T16:06:06Z</cp:lastPrinted>
  <dcterms:created xsi:type="dcterms:W3CDTF">2012-11-09T20:22:34Z</dcterms:created>
  <dcterms:modified xsi:type="dcterms:W3CDTF">2019-01-09T16:31:57Z</dcterms:modified>
</cp:coreProperties>
</file>